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A3E_89B4807F.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51" r:id="rId14"/>
    <p:sldId id="2613" r:id="rId15"/>
    <p:sldId id="2619" r:id="rId16"/>
    <p:sldId id="2620" r:id="rId17"/>
    <p:sldId id="2642" r:id="rId18"/>
    <p:sldId id="2644" r:id="rId19"/>
    <p:sldId id="2621" r:id="rId20"/>
    <p:sldId id="2623" r:id="rId21"/>
    <p:sldId id="2622" r:id="rId22"/>
    <p:sldId id="2625" r:id="rId23"/>
    <p:sldId id="2626" r:id="rId24"/>
    <p:sldId id="2648" r:id="rId25"/>
    <p:sldId id="2647" r:id="rId26"/>
    <p:sldId id="2627" r:id="rId27"/>
    <p:sldId id="2633" r:id="rId28"/>
    <p:sldId id="2650" r:id="rId29"/>
    <p:sldId id="2652" r:id="rId30"/>
    <p:sldId id="2653" r:id="rId31"/>
    <p:sldId id="2654" r:id="rId32"/>
    <p:sldId id="2628" r:id="rId33"/>
    <p:sldId id="2635" r:id="rId34"/>
    <p:sldId id="2634" r:id="rId35"/>
    <p:sldId id="2645" r:id="rId36"/>
    <p:sldId id="2646" r:id="rId37"/>
    <p:sldId id="2593" r:id="rId38"/>
    <p:sldId id="2643" r:id="rId39"/>
  </p:sldIdLst>
  <p:sldSz cx="12192000" cy="6858000"/>
  <p:notesSz cx="6858000" cy="9144000"/>
  <p:custDataLst>
    <p:tags r:id="rId4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51"/>
            <p14:sldId id="2613"/>
            <p14:sldId id="2619"/>
            <p14:sldId id="2620"/>
            <p14:sldId id="2642"/>
            <p14:sldId id="2644"/>
            <p14:sldId id="2621"/>
            <p14:sldId id="2623"/>
            <p14:sldId id="2622"/>
            <p14:sldId id="2625"/>
            <p14:sldId id="2626"/>
            <p14:sldId id="2648"/>
            <p14:sldId id="2647"/>
            <p14:sldId id="2627"/>
            <p14:sldId id="2633"/>
            <p14:sldId id="2650"/>
            <p14:sldId id="2652"/>
            <p14:sldId id="2653"/>
            <p14:sldId id="2654"/>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95" autoAdjust="0"/>
  </p:normalViewPr>
  <p:slideViewPr>
    <p:cSldViewPr snapToGrid="0">
      <p:cViewPr varScale="1">
        <p:scale>
          <a:sx n="55" d="100"/>
          <a:sy n="55" d="100"/>
        </p:scale>
        <p:origin x="1742" y="43"/>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1522"/>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2.xml"/><Relationship Id="rId5" Type="http://schemas.openxmlformats.org/officeDocument/2006/relationships/slide" Target="slides/slide26.xml"/><Relationship Id="rId4"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18.01.2022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CCC Übernahm die Version von Steven Levy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aber in Folge des KGB-Hacks veränderte sie noch ein wenig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Drei Definitionen der Hackerethik genauer betrachten und die unterschiede herausstellen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als Arbeitsethik (</a:t>
            </a:r>
            <a:r>
              <a:rPr lang="de-DE" dirty="0" err="1"/>
              <a:t>Hirmanen</a:t>
            </a:r>
            <a:r>
              <a:rPr lang="de-DE" dirty="0"/>
              <a:t>, 2001)</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Wie gesagt, ein online Glossar</a:t>
            </a:r>
          </a:p>
          <a:p>
            <a:pPr marL="171450" indent="-171450">
              <a:buFont typeface="Arial" panose="020B0604020202020204" pitchFamily="34" charset="0"/>
              <a:buChar char="•"/>
            </a:pPr>
            <a:r>
              <a:rPr lang="de-DE" dirty="0"/>
              <a:t>Hackerslang aufgeschrieben und wurde weitergeführt</a:t>
            </a:r>
          </a:p>
          <a:p>
            <a:pPr marL="171450" indent="-171450">
              <a:buFont typeface="Arial" panose="020B0604020202020204" pitchFamily="34" charset="0"/>
              <a:buChar char="•"/>
            </a:pPr>
            <a:r>
              <a:rPr lang="de-DE" dirty="0"/>
              <a:t>Rechts seht ihr die einen Beispieleintrag von der aktuellen Version (relativ altes Design)</a:t>
            </a:r>
          </a:p>
          <a:p>
            <a:pPr marL="171450" indent="-171450">
              <a:buFont typeface="Arial" panose="020B0604020202020204" pitchFamily="34" charset="0"/>
              <a:buChar char="•"/>
            </a:pPr>
            <a:r>
              <a:rPr lang="de-DE" dirty="0"/>
              <a:t>In der ersten Version war Hackerethik nicht definiert, aber das ist die aktuelle Version und es gibt 2 Begriffserklärungen</a:t>
            </a:r>
          </a:p>
          <a:p>
            <a:pPr marL="628650" lvl="1" indent="-171450">
              <a:buFont typeface="Arial" panose="020B0604020202020204" pitchFamily="34" charset="0"/>
              <a:buChar char="•"/>
            </a:pPr>
            <a:r>
              <a:rPr lang="de-DE" dirty="0"/>
              <a:t>Zweite mehr umstritten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628650" lvl="1" indent="-171450">
              <a:buFont typeface="Arial" panose="020B0604020202020204" pitchFamily="34" charset="0"/>
              <a:buChar char="•"/>
            </a:pPr>
            <a:r>
              <a:rPr lang="de-DE" dirty="0"/>
              <a:t>In Buch Allgemein die Hackerkultur festgehalten</a:t>
            </a:r>
          </a:p>
          <a:p>
            <a:pPr marL="1085850" lvl="2" indent="-171450">
              <a:buFont typeface="Arial" panose="020B0604020202020204" pitchFamily="34" charset="0"/>
              <a:buChar char="•"/>
            </a:pPr>
            <a:r>
              <a:rPr lang="de-DE" dirty="0"/>
              <a:t>Hacker werden in unterschiedliche Kategorien eingeteilt</a:t>
            </a:r>
          </a:p>
          <a:p>
            <a:pPr marL="1085850" lvl="2" indent="-171450">
              <a:buFont typeface="Arial" panose="020B0604020202020204" pitchFamily="34" charset="0"/>
              <a:buChar char="•"/>
            </a:pPr>
            <a:r>
              <a:rPr lang="de-DE" dirty="0"/>
              <a:t>Hackerethik wird festgehalten</a:t>
            </a:r>
          </a:p>
          <a:p>
            <a:pPr marL="914400" lvl="2" indent="0">
              <a:buFont typeface="Arial" panose="020B0604020202020204" pitchFamily="34" charset="0"/>
              <a:buNone/>
            </a:pP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Auch wieder Akademischer Grundgedanke </a:t>
            </a:r>
            <a:r>
              <a:rPr lang="de-DE" dirty="0">
                <a:sym typeface="Wingdings" panose="05000000000000000000" pitchFamily="2" charset="2"/>
              </a:rPr>
              <a:t> Hacker wollen Technologie weiterbringen  Informationen die nicht frei sind hindern sie daran</a:t>
            </a:r>
          </a:p>
          <a:p>
            <a:pPr marL="628650" lvl="1" indent="-171450">
              <a:buFont typeface="Arial" panose="020B0604020202020204" pitchFamily="34" charset="0"/>
              <a:buChar char="•"/>
            </a:pPr>
            <a:r>
              <a:rPr lang="de-DE" dirty="0">
                <a:sym typeface="Wingdings" panose="05000000000000000000" pitchFamily="2" charset="2"/>
              </a:rPr>
              <a:t>Sie wollen praktisch die Freiheit </a:t>
            </a:r>
          </a:p>
          <a:p>
            <a:pPr marL="628650" lvl="1" indent="-171450">
              <a:buFont typeface="Arial" panose="020B0604020202020204" pitchFamily="34" charset="0"/>
              <a:buChar char="•"/>
            </a:pPr>
            <a:r>
              <a:rPr lang="de-DE" dirty="0">
                <a:sym typeface="Wingdings" panose="05000000000000000000" pitchFamily="2" charset="2"/>
              </a:rPr>
              <a:t>Grundsatz eng verknüpft mit der Freien Software/Open Source-Bewegung verknüpft</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Mit dem Hintergrund der Hackerethik schauen wir uns jetzt noch die Hacker in der heutigen öffentlichen </a:t>
            </a:r>
            <a:r>
              <a:rPr lang="de-DE" dirty="0" err="1"/>
              <a:t>sicht</a:t>
            </a:r>
            <a:r>
              <a:rPr lang="de-DE"/>
              <a:t> an.</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lvl="1" indent="-171450">
              <a:buFont typeface="Arial" panose="020B0604020202020204" pitchFamily="34" charset="0"/>
              <a:buChar char="•"/>
            </a:pPr>
            <a:r>
              <a:rPr lang="de-DE" dirty="0"/>
              <a:t>2000 an der Cambridge Universität</a:t>
            </a:r>
          </a:p>
          <a:p>
            <a:pPr marL="628650" lvl="1" indent="-171450">
              <a:buFont typeface="Arial" panose="020B0604020202020204" pitchFamily="34" charset="0"/>
              <a:buChar char="•"/>
            </a:pPr>
            <a:r>
              <a:rPr lang="de-DE" dirty="0"/>
              <a:t>Entwickelt mit Hilfe der United States Navy</a:t>
            </a:r>
          </a:p>
          <a:p>
            <a:pPr marL="628650" lvl="1" indent="-171450">
              <a:buFont typeface="Arial" panose="020B0604020202020204" pitchFamily="34" charset="0"/>
              <a:buChar char="•"/>
            </a:pPr>
            <a:r>
              <a:rPr lang="de-DE" dirty="0"/>
              <a:t>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br>
              <a:rPr lang="de-DE" b="0" i="0" dirty="0">
                <a:solidFill>
                  <a:srgbClr val="202122"/>
                </a:solidFill>
                <a:effectLst/>
                <a:latin typeface="Arial" panose="020B0604020202020204" pitchFamily="34" charset="0"/>
              </a:rPr>
            </a:b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37</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p>
          <a:p>
            <a:pPr marL="44550" indent="-285750">
              <a:buFont typeface="Arial" panose="020B0604020202020204" pitchFamily="34" charset="0"/>
              <a:buChar char="•"/>
            </a:pPr>
            <a:r>
              <a:rPr lang="de-DE" dirty="0">
                <a:sym typeface="Wingdings" panose="05000000000000000000" pitchFamily="2" charset="2"/>
              </a:rPr>
              <a:t>Aber Bedeutung des Begriffs „Hacker“, in Hackerkultur ist andere</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lvl="0" indent="-285750">
              <a:buFont typeface="Arial" panose="020B0604020202020204" pitchFamily="34" charset="0"/>
              <a:buChar char="•"/>
            </a:pPr>
            <a:r>
              <a:rPr lang="de-DE" dirty="0"/>
              <a:t>Heimcomputerszene (</a:t>
            </a:r>
            <a:r>
              <a:rPr lang="de-DE" dirty="0" err="1"/>
              <a:t>Hombrew</a:t>
            </a:r>
            <a:r>
              <a:rPr lang="de-DE" dirty="0"/>
              <a:t> Computer Club)</a:t>
            </a:r>
          </a:p>
          <a:p>
            <a:pPr marL="755550" lvl="1" indent="-285750">
              <a:buFont typeface="Arial" panose="020B0604020202020204" pitchFamily="34" charset="0"/>
              <a:buChar char="•"/>
            </a:pPr>
            <a:r>
              <a:rPr lang="de-DE" dirty="0"/>
              <a:t>Hobbybastler und Elektronikenthusiasten trafen sich, um Informationen auszutauschen</a:t>
            </a:r>
          </a:p>
          <a:p>
            <a:pPr marL="755550" lvl="1" indent="-285750">
              <a:buFont typeface="Arial" panose="020B0604020202020204" pitchFamily="34" charset="0"/>
              <a:buChar char="•"/>
            </a:pPr>
            <a:r>
              <a:rPr lang="de-DE" dirty="0"/>
              <a:t>Mitbegründer von Apple Steve Wozniak kommt bspw. Aus dieser Szene</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Früher Bspw. 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755550" lvl="1" indent="-285750">
              <a:buFont typeface="Arial" panose="020B0604020202020204" pitchFamily="34" charset="0"/>
              <a:buChar char="•"/>
            </a:pPr>
            <a:r>
              <a:rPr lang="de-DE" dirty="0"/>
              <a:t>Seit 1980er der Begriff „Hacker“ in der Öffentlichkeit immer schlechtere </a:t>
            </a:r>
            <a:r>
              <a:rPr lang="de-DE" dirty="0" err="1"/>
              <a:t>Konotation</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Software offen, also Quellcode ist einsehbar </a:t>
            </a:r>
            <a:r>
              <a:rPr lang="de-DE" dirty="0">
                <a:sym typeface="Wingdings" panose="05000000000000000000" pitchFamily="2" charset="2"/>
              </a:rPr>
              <a:t> eigene und fremde Softwareverbesserungen können vorgenommen werden</a:t>
            </a:r>
          </a:p>
          <a:p>
            <a:pPr marL="501750" lvl="1" indent="-285750">
              <a:buFont typeface="Arial" panose="020B0604020202020204" pitchFamily="34" charset="0"/>
              <a:buChar char="•"/>
            </a:pPr>
            <a:r>
              <a:rPr lang="de-DE" dirty="0">
                <a:sym typeface="Wingdings" panose="05000000000000000000" pitchFamily="2" charset="2"/>
              </a:rPr>
              <a:t> Produkt wird insgesamt besser  Technologischer Fortschritt im Allgemeinen</a:t>
            </a:r>
            <a:endParaRPr lang="de-DE" dirty="0"/>
          </a:p>
          <a:p>
            <a:pPr marL="501750" lvl="1" indent="-285750">
              <a:buFont typeface="Arial" panose="020B0604020202020204" pitchFamily="34" charset="0"/>
              <a:buChar char="•"/>
            </a:pPr>
            <a:r>
              <a:rPr lang="de-DE" dirty="0"/>
              <a:t>Grundsätze tief verankert in der Hackerethik</a:t>
            </a:r>
          </a:p>
          <a:p>
            <a:pPr marL="501750" lvl="1" indent="-285750">
              <a:buFont typeface="Arial" panose="020B0604020202020204" pitchFamily="34" charset="0"/>
              <a:buChar char="•"/>
            </a:pPr>
            <a:r>
              <a:rPr lang="de-DE" dirty="0"/>
              <a:t>Daraus entstand später auch die Open-Source-Bewegung</a:t>
            </a:r>
          </a:p>
          <a:p>
            <a:pPr marL="501750" lvl="1" indent="-285750">
              <a:buFont typeface="Arial" panose="020B0604020202020204" pitchFamily="34" charset="0"/>
              <a:buChar char="•"/>
            </a:pPr>
            <a:r>
              <a:rPr lang="de-DE" dirty="0"/>
              <a:t>Freie-Hardware-Bewegung, gleiche nur für Baupläne (Arduino)</a:t>
            </a:r>
          </a:p>
          <a:p>
            <a:pPr marL="501750" lvl="1" indent="-285750">
              <a:buFont typeface="Arial" panose="020B0604020202020204" pitchFamily="34" charset="0"/>
              <a:buChar char="•"/>
            </a:pP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Hier seht ihr im Überblick die unterschiedlichen Bezeichnung eines Hackers</a:t>
            </a:r>
          </a:p>
          <a:p>
            <a:pPr marL="628650" lvl="1" indent="-171450">
              <a:buFont typeface="Arial" panose="020B0604020202020204" pitchFamily="34" charset="0"/>
              <a:buChar char="•"/>
            </a:pPr>
            <a:r>
              <a:rPr lang="de-DE" dirty="0"/>
              <a:t>und die Abgrenzung zwischen Hackern und Crackern</a:t>
            </a:r>
          </a:p>
          <a:p>
            <a:pPr marL="628650" lvl="1" indent="-171450">
              <a:buFont typeface="Arial" panose="020B0604020202020204" pitchFamily="34" charset="0"/>
              <a:buChar char="•"/>
            </a:pPr>
            <a:r>
              <a:rPr lang="de-DE" dirty="0"/>
              <a:t>aus den 3 Sichtweisen</a:t>
            </a:r>
          </a:p>
          <a:p>
            <a:pPr marL="1085850" lvl="2" indent="-171450">
              <a:buFont typeface="Arial" panose="020B0604020202020204" pitchFamily="34" charset="0"/>
              <a:buChar char="•"/>
            </a:pPr>
            <a:r>
              <a:rPr lang="de-DE" dirty="0"/>
              <a:t>aus der heutigen öffentlichen Sichtweise</a:t>
            </a:r>
          </a:p>
          <a:p>
            <a:pPr marL="1085850" lvl="2" indent="-171450">
              <a:buFont typeface="Arial" panose="020B0604020202020204" pitchFamily="34" charset="0"/>
              <a:buChar char="•"/>
            </a:pPr>
            <a:r>
              <a:rPr lang="de-DE" dirty="0"/>
              <a:t>aus der Sichtweise der akademischen Hackerbewegung</a:t>
            </a:r>
          </a:p>
          <a:p>
            <a:pPr marL="1085850" lvl="2" indent="-171450">
              <a:buFont typeface="Arial" panose="020B0604020202020204" pitchFamily="34" charset="0"/>
              <a:buChar char="•"/>
            </a:pPr>
            <a:r>
              <a:rPr lang="de-DE" dirty="0"/>
              <a:t>und aus der Sichtweise der Hacker die aus der </a:t>
            </a:r>
            <a:r>
              <a:rPr lang="de-DE" dirty="0" err="1"/>
              <a:t>Crackerszene</a:t>
            </a:r>
            <a:r>
              <a:rPr lang="de-DE" dirty="0"/>
              <a:t> kommen (also die aus der Computersicherheit)</a:t>
            </a:r>
          </a:p>
          <a:p>
            <a:pPr marL="171450" lvl="0" indent="-171450">
              <a:buFont typeface="Arial" panose="020B0604020202020204" pitchFamily="34" charset="0"/>
              <a:buChar char="•"/>
            </a:pPr>
            <a:r>
              <a:rPr lang="de-DE" dirty="0"/>
              <a:t>der Linke Kreis beinhaltet allgemein Tüftler*innen man als Hacker bezeichnen könnte</a:t>
            </a:r>
          </a:p>
          <a:p>
            <a:pPr marL="171450" lvl="0" indent="-171450">
              <a:buFont typeface="Arial" panose="020B0604020202020204" pitchFamily="34" charset="0"/>
              <a:buChar char="•"/>
            </a:pPr>
            <a:r>
              <a:rPr lang="de-DE" dirty="0"/>
              <a:t>Der rechte Kreis umschließt alle Hacker die im Bereich Computersicherheit tätig sind</a:t>
            </a:r>
          </a:p>
          <a:p>
            <a:pPr marL="628650" lvl="1" indent="-171450">
              <a:buFont typeface="Arial" panose="020B0604020202020204" pitchFamily="34" charset="0"/>
              <a:buChar char="•"/>
            </a:pPr>
            <a:r>
              <a:rPr lang="de-DE" dirty="0"/>
              <a:t>wobei es auch Überschneidungen geben kann</a:t>
            </a:r>
          </a:p>
          <a:p>
            <a:pPr marL="628650" lvl="1" indent="-171450">
              <a:buFont typeface="Arial" panose="020B0604020202020204" pitchFamily="34" charset="0"/>
              <a:buChar char="•"/>
            </a:pPr>
            <a:r>
              <a:rPr lang="de-DE" dirty="0"/>
              <a:t>man kann natürlich sowohl Tüftler*in im weiteren sind sein und auch Hacker mit Bezug auf Computersicherheit</a:t>
            </a:r>
          </a:p>
          <a:p>
            <a:pPr marL="1085850" lvl="2" indent="-171450">
              <a:buFont typeface="Arial" panose="020B0604020202020204" pitchFamily="34" charset="0"/>
              <a:buChar char="•"/>
            </a:pPr>
            <a:r>
              <a:rPr lang="de-DE" dirty="0"/>
              <a:t>sind noch in gut und böse aufgeteilt, man kann natürlich nicht genau sagen was gut und böse ist</a:t>
            </a:r>
          </a:p>
          <a:p>
            <a:pPr marL="1085850" lvl="2" indent="-171450">
              <a:buFont typeface="Arial" panose="020B0604020202020204" pitchFamily="34" charset="0"/>
              <a:buChar char="•"/>
            </a:pPr>
            <a:r>
              <a:rPr lang="de-DE" dirty="0"/>
              <a:t>aber vereinfacht ob sie die Hackerethik befolgen oder nicht</a:t>
            </a:r>
          </a:p>
          <a:p>
            <a:pPr marL="1085850" lvl="2"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aus der öffentlichen Sichtweise sind Hacker eigentlich nur Computersicherheitshacker</a:t>
            </a:r>
          </a:p>
          <a:p>
            <a:pPr marL="628650" lvl="1" indent="-171450">
              <a:buFont typeface="Arial" panose="020B0604020202020204" pitchFamily="34" charset="0"/>
              <a:buChar char="•"/>
            </a:pPr>
            <a:r>
              <a:rPr lang="de-DE" dirty="0"/>
              <a:t>und auch überwiegend „böse“ Hacker</a:t>
            </a:r>
          </a:p>
          <a:p>
            <a:pPr marL="628650" lvl="1" indent="-171450">
              <a:buFont typeface="Arial" panose="020B0604020202020204" pitchFamily="34" charset="0"/>
              <a:buChar char="•"/>
            </a:pPr>
            <a:r>
              <a:rPr lang="de-DE" dirty="0"/>
              <a:t>es können aber auch „gute“ Hacker gemeint sein</a:t>
            </a:r>
          </a:p>
          <a:p>
            <a:pPr marL="628650" lvl="1" indent="-171450">
              <a:buFont typeface="Arial" panose="020B0604020202020204" pitchFamily="34" charset="0"/>
              <a:buChar char="•"/>
            </a:pPr>
            <a:r>
              <a:rPr lang="de-DE" dirty="0"/>
              <a:t>aber eher negativ gemeint</a:t>
            </a:r>
          </a:p>
          <a:p>
            <a:pPr marL="171450" lvl="0" indent="-171450">
              <a:buFont typeface="Arial" panose="020B0604020202020204" pitchFamily="34" charset="0"/>
              <a:buChar char="•"/>
            </a:pPr>
            <a:r>
              <a:rPr lang="de-DE" dirty="0"/>
              <a:t>der Begriff „Cracker“ wird fast gar nicht </a:t>
            </a:r>
            <a:r>
              <a:rPr lang="de-DE" dirty="0" err="1"/>
              <a:t>angwendent</a:t>
            </a:r>
            <a:endParaRPr lang="de-DE" dirty="0"/>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akademischen Hacker haben sich klar abgegrenzt (seit den 1990ern) und wollten nichts mit den Hackern aus der Computersicherheit zu tun haben</a:t>
            </a:r>
          </a:p>
          <a:p>
            <a:pPr marL="628650" lvl="1" indent="-171450">
              <a:buFont typeface="Arial" panose="020B0604020202020204" pitchFamily="34" charset="0"/>
              <a:buChar char="•"/>
            </a:pPr>
            <a:r>
              <a:rPr lang="de-DE" dirty="0"/>
              <a:t>deswegen bezeichnen sie nur alle Tüftler*innen als Hacker und Cracker sind alle aus der Computersicherheit</a:t>
            </a:r>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Computersicherheitshacker wiederum bezeichnen die Tüftler*innen</a:t>
            </a:r>
          </a:p>
          <a:p>
            <a:pPr marL="628650" lvl="1" indent="-171450">
              <a:buFont typeface="Arial" panose="020B0604020202020204" pitchFamily="34" charset="0"/>
              <a:buChar char="•"/>
            </a:pPr>
            <a:r>
              <a:rPr lang="de-DE" dirty="0"/>
              <a:t>und die Computersicherheitshacker mit guten Absichten als Hacker</a:t>
            </a:r>
          </a:p>
          <a:p>
            <a:pPr marL="628650" lvl="1" indent="-171450">
              <a:buFont typeface="Arial" panose="020B0604020202020204" pitchFamily="34" charset="0"/>
              <a:buChar char="•"/>
            </a:pPr>
            <a:r>
              <a:rPr lang="de-DE" dirty="0"/>
              <a:t>Cracker nennen sie nur Leute mit schlechten Absichten (also die „bösen“ Cracker) und Leute mit wenig Hintergrundwissen</a:t>
            </a:r>
          </a:p>
          <a:p>
            <a:pPr marL="1085850" lvl="2" indent="-171450">
              <a:buFont typeface="Arial" panose="020B0604020202020204" pitchFamily="34" charset="0"/>
              <a:buChar char="•"/>
            </a:pPr>
            <a:r>
              <a:rPr lang="de-DE" dirty="0"/>
              <a:t>Cracker sind bspw. </a:t>
            </a:r>
            <a:r>
              <a:rPr lang="de-DE" dirty="0" err="1"/>
              <a:t>Scriptkiddies</a:t>
            </a:r>
            <a:r>
              <a:rPr lang="de-DE" dirty="0"/>
              <a:t>, weil sie weder technisches </a:t>
            </a:r>
            <a:r>
              <a:rPr lang="de-DE" dirty="0" err="1"/>
              <a:t>Know-How</a:t>
            </a:r>
            <a:r>
              <a:rPr lang="de-DE" dirty="0"/>
              <a:t> noch einen guten Zweck </a:t>
            </a:r>
            <a:r>
              <a:rPr lang="de-DE"/>
              <a:t>im Blick haben</a:t>
            </a:r>
            <a:endParaRPr lang="de-DE" dirty="0"/>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5.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Kategorischer Imperativ (Kant):</a:t>
            </a:r>
          </a:p>
          <a:p>
            <a:pPr algn="ctr"/>
            <a:r>
              <a:rPr lang="de-DE" dirty="0"/>
              <a:t> „Handle nur nach derjenigen Maxime, durch die du zugleich wollen kannst, dass sie ein allgemeines Gesetz werde“</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Glossar</a:t>
            </a:r>
          </a:p>
          <a:p>
            <a:pPr marL="298350" indent="-285750">
              <a:buFont typeface="Arial" panose="020B0604020202020204" pitchFamily="34" charset="0"/>
              <a:buChar char="•"/>
            </a:pPr>
            <a:r>
              <a:rPr lang="de-DE" dirty="0"/>
              <a:t>Aktuelle Version (seit 2003 nicht geändert)</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20</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 eindringen in Systeme (Computersicherheit)</a:t>
            </a:r>
          </a:p>
          <a:p>
            <a:r>
              <a:rPr lang="de-DE" dirty="0"/>
              <a:t>Sehr rudimentär gehalten, viel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21</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24</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375633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nach Ansicht des CCCs trotz der teilweisen Illegalität ethisch vertretbar</a:t>
            </a:r>
          </a:p>
          <a:p>
            <a:pPr marL="298350" indent="-285750">
              <a:buFont typeface="Arial" panose="020B0604020202020204" pitchFamily="34" charset="0"/>
              <a:buChar char="•"/>
            </a:pPr>
            <a:r>
              <a:rPr lang="de-DE" dirty="0"/>
              <a:t>Hinweisen auf Schwachstellen, um Datenverluste/Diebstahl zu verhindern</a:t>
            </a:r>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a:t>Meinungs-Bots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3" name="Grafik 2">
            <a:extLst>
              <a:ext uri="{FF2B5EF4-FFF2-40B4-BE49-F238E27FC236}">
                <a16:creationId xmlns:a16="http://schemas.microsoft.com/office/drawing/2014/main" id="{973E2A5E-165B-4ADF-9969-EA98367E4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6340" y="1844848"/>
            <a:ext cx="3792203" cy="2492019"/>
          </a:xfrm>
          <a:prstGeom prst="rect">
            <a:avLst/>
          </a:prstGeom>
        </p:spPr>
      </p:pic>
    </p:spTree>
    <p:extLst>
      <p:ext uri="{BB962C8B-B14F-4D97-AF65-F5344CB8AC3E}">
        <p14:creationId xmlns:p14="http://schemas.microsoft.com/office/powerpoint/2010/main" val="325869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Aaron Schwartz</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Gruppen: PLATINUM, CCC, Anonymous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4978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"I don't want to live in a society that does these sort of things … I do not want to live in a world where everything I do and say is recorded. That is not something I am willing to support or live under.“</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35</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a:xfrm>
            <a:off x="8128200" y="2213148"/>
            <a:ext cx="3344400" cy="4287245"/>
          </a:xfrm>
        </p:spPr>
        <p:txBody>
          <a:bodyPr/>
          <a:lstStyle/>
          <a:p>
            <a:endParaRPr lang="de-DE" dirty="0"/>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a:xfrm>
            <a:off x="4423800" y="2213148"/>
            <a:ext cx="3344400" cy="4287245"/>
          </a:xfrm>
        </p:spPr>
        <p:txBody>
          <a:bodyPr/>
          <a:lstStyle/>
          <a:p>
            <a:endParaRPr lang="de-DE" dirty="0"/>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a:xfrm>
            <a:off x="719400" y="2213148"/>
            <a:ext cx="3344400" cy="4287245"/>
          </a:xfrm>
        </p:spPr>
        <p:txBody>
          <a:bodyPr/>
          <a:lstStyle/>
          <a:p>
            <a:endParaRPr lang="de-DE" dirty="0"/>
          </a:p>
        </p:txBody>
      </p:sp>
      <p:sp>
        <p:nvSpPr>
          <p:cNvPr id="27" name="Ellipse 26">
            <a:extLst>
              <a:ext uri="{FF2B5EF4-FFF2-40B4-BE49-F238E27FC236}">
                <a16:creationId xmlns:a16="http://schemas.microsoft.com/office/drawing/2014/main" id="{5C5A1117-03B2-467C-A155-D900EC16B68D}"/>
              </a:ext>
            </a:extLst>
          </p:cNvPr>
          <p:cNvSpPr/>
          <p:nvPr/>
        </p:nvSpPr>
        <p:spPr>
          <a:xfrm>
            <a:off x="9523560" y="4655668"/>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9" name="Ellipse 28">
            <a:extLst>
              <a:ext uri="{FF2B5EF4-FFF2-40B4-BE49-F238E27FC236}">
                <a16:creationId xmlns:a16="http://schemas.microsoft.com/office/drawing/2014/main" id="{71235480-0F13-4AB8-AB05-DBA00653AAFC}"/>
              </a:ext>
            </a:extLst>
          </p:cNvPr>
          <p:cNvSpPr/>
          <p:nvPr/>
        </p:nvSpPr>
        <p:spPr>
          <a:xfrm>
            <a:off x="9859950" y="4745086"/>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0" name="Ellipse 29">
            <a:extLst>
              <a:ext uri="{FF2B5EF4-FFF2-40B4-BE49-F238E27FC236}">
                <a16:creationId xmlns:a16="http://schemas.microsoft.com/office/drawing/2014/main" id="{82B7670E-3BFE-40BF-A64D-E076CBACE0AB}"/>
              </a:ext>
            </a:extLst>
          </p:cNvPr>
          <p:cNvSpPr/>
          <p:nvPr/>
        </p:nvSpPr>
        <p:spPr>
          <a:xfrm>
            <a:off x="9859950" y="5573086"/>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21" name="Ellipse 20">
            <a:extLst>
              <a:ext uri="{FF2B5EF4-FFF2-40B4-BE49-F238E27FC236}">
                <a16:creationId xmlns:a16="http://schemas.microsoft.com/office/drawing/2014/main" id="{99F3277A-CC11-4FFC-8159-3681D4F24F74}"/>
              </a:ext>
            </a:extLst>
          </p:cNvPr>
          <p:cNvSpPr/>
          <p:nvPr/>
        </p:nvSpPr>
        <p:spPr>
          <a:xfrm>
            <a:off x="5845157" y="4655668"/>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3" name="Ellipse 22">
            <a:extLst>
              <a:ext uri="{FF2B5EF4-FFF2-40B4-BE49-F238E27FC236}">
                <a16:creationId xmlns:a16="http://schemas.microsoft.com/office/drawing/2014/main" id="{3971D00F-5976-4EDF-A0D4-FCA8D26FB806}"/>
              </a:ext>
            </a:extLst>
          </p:cNvPr>
          <p:cNvSpPr/>
          <p:nvPr/>
        </p:nvSpPr>
        <p:spPr>
          <a:xfrm>
            <a:off x="6181547" y="4710250"/>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24" name="Ellipse 23">
            <a:extLst>
              <a:ext uri="{FF2B5EF4-FFF2-40B4-BE49-F238E27FC236}">
                <a16:creationId xmlns:a16="http://schemas.microsoft.com/office/drawing/2014/main" id="{A8CBE41B-F5ED-46EE-8334-8BDE24621C9D}"/>
              </a:ext>
            </a:extLst>
          </p:cNvPr>
          <p:cNvSpPr/>
          <p:nvPr/>
        </p:nvSpPr>
        <p:spPr>
          <a:xfrm>
            <a:off x="6181547" y="5573086"/>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868440" y="4655668"/>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Computersicherheit-Hacker</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4" name="Ellipse 13">
            <a:extLst>
              <a:ext uri="{FF2B5EF4-FFF2-40B4-BE49-F238E27FC236}">
                <a16:creationId xmlns:a16="http://schemas.microsoft.com/office/drawing/2014/main" id="{9C8D8B1E-5C13-4163-81E7-56E7CBAEACF4}"/>
              </a:ext>
            </a:extLst>
          </p:cNvPr>
          <p:cNvSpPr/>
          <p:nvPr/>
        </p:nvSpPr>
        <p:spPr>
          <a:xfrm>
            <a:off x="2139660" y="4655668"/>
            <a:ext cx="1800000" cy="1800000"/>
          </a:xfrm>
          <a:prstGeom prst="ellipse">
            <a:avLst/>
          </a:prstGeom>
          <a:solidFill>
            <a:srgbClr val="489324">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7" name="Ellipse 16">
            <a:extLst>
              <a:ext uri="{FF2B5EF4-FFF2-40B4-BE49-F238E27FC236}">
                <a16:creationId xmlns:a16="http://schemas.microsoft.com/office/drawing/2014/main" id="{1C2914DE-22C4-42F4-B025-FB5E89C69AF2}"/>
              </a:ext>
            </a:extLst>
          </p:cNvPr>
          <p:cNvSpPr/>
          <p:nvPr/>
        </p:nvSpPr>
        <p:spPr>
          <a:xfrm>
            <a:off x="2476050" y="4710250"/>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18" name="Ellipse 17">
            <a:extLst>
              <a:ext uri="{FF2B5EF4-FFF2-40B4-BE49-F238E27FC236}">
                <a16:creationId xmlns:a16="http://schemas.microsoft.com/office/drawing/2014/main" id="{0C6CD8A5-A79B-4B1C-A4BA-DADB9BC4F4C5}"/>
              </a:ext>
            </a:extLst>
          </p:cNvPr>
          <p:cNvSpPr/>
          <p:nvPr/>
        </p:nvSpPr>
        <p:spPr>
          <a:xfrm>
            <a:off x="2476050" y="5573086"/>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1154528" y="2507146"/>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2353895" y="2522536"/>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4573937" y="4655668"/>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4860025" y="2507146"/>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059392" y="2522536"/>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252340" y="4655668"/>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38428" y="2507146"/>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37795" y="2522536"/>
            <a:ext cx="1513556" cy="276999"/>
          </a:xfrm>
          <a:prstGeom prst="rect">
            <a:avLst/>
          </a:prstGeom>
          <a:noFill/>
        </p:spPr>
        <p:txBody>
          <a:bodyPr wrap="none" rtlCol="0">
            <a:spAutoFit/>
          </a:bodyPr>
          <a:lstStyle/>
          <a:p>
            <a:r>
              <a:rPr lang="de-DE" sz="1200" dirty="0"/>
              <a:t>Computersicherheit</a:t>
            </a:r>
          </a:p>
        </p:txBody>
      </p:sp>
      <p:sp>
        <p:nvSpPr>
          <p:cNvPr id="33" name="Ellipse 32">
            <a:extLst>
              <a:ext uri="{FF2B5EF4-FFF2-40B4-BE49-F238E27FC236}">
                <a16:creationId xmlns:a16="http://schemas.microsoft.com/office/drawing/2014/main" id="{2601D970-F6C5-4B20-95D7-AEBD862223EB}"/>
              </a:ext>
            </a:extLst>
          </p:cNvPr>
          <p:cNvSpPr/>
          <p:nvPr/>
        </p:nvSpPr>
        <p:spPr>
          <a:xfrm>
            <a:off x="9523555" y="2785287"/>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4" name="Ellipse 33">
            <a:extLst>
              <a:ext uri="{FF2B5EF4-FFF2-40B4-BE49-F238E27FC236}">
                <a16:creationId xmlns:a16="http://schemas.microsoft.com/office/drawing/2014/main" id="{F06FD786-6F28-4054-9CEE-442F18BABE27}"/>
              </a:ext>
            </a:extLst>
          </p:cNvPr>
          <p:cNvSpPr/>
          <p:nvPr/>
        </p:nvSpPr>
        <p:spPr>
          <a:xfrm>
            <a:off x="9859945" y="2874705"/>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5" name="Ellipse 34">
            <a:extLst>
              <a:ext uri="{FF2B5EF4-FFF2-40B4-BE49-F238E27FC236}">
                <a16:creationId xmlns:a16="http://schemas.microsoft.com/office/drawing/2014/main" id="{B2090C35-7663-4D12-AEE7-66FA8F768487}"/>
              </a:ext>
            </a:extLst>
          </p:cNvPr>
          <p:cNvSpPr/>
          <p:nvPr/>
        </p:nvSpPr>
        <p:spPr>
          <a:xfrm>
            <a:off x="9859945" y="3702705"/>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36" name="Ellipse 35">
            <a:extLst>
              <a:ext uri="{FF2B5EF4-FFF2-40B4-BE49-F238E27FC236}">
                <a16:creationId xmlns:a16="http://schemas.microsoft.com/office/drawing/2014/main" id="{DB20D0D1-047F-4F29-950D-1F05CD6FE439}"/>
              </a:ext>
            </a:extLst>
          </p:cNvPr>
          <p:cNvSpPr/>
          <p:nvPr/>
        </p:nvSpPr>
        <p:spPr>
          <a:xfrm>
            <a:off x="5845152" y="2785287"/>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7" name="Ellipse 36">
            <a:extLst>
              <a:ext uri="{FF2B5EF4-FFF2-40B4-BE49-F238E27FC236}">
                <a16:creationId xmlns:a16="http://schemas.microsoft.com/office/drawing/2014/main" id="{24941A78-09FE-4CA3-AF1B-0B40F7ABBA86}"/>
              </a:ext>
            </a:extLst>
          </p:cNvPr>
          <p:cNvSpPr/>
          <p:nvPr/>
        </p:nvSpPr>
        <p:spPr>
          <a:xfrm>
            <a:off x="6181542" y="2839869"/>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8" name="Ellipse 37">
            <a:extLst>
              <a:ext uri="{FF2B5EF4-FFF2-40B4-BE49-F238E27FC236}">
                <a16:creationId xmlns:a16="http://schemas.microsoft.com/office/drawing/2014/main" id="{BCF52858-9ACF-49B8-935F-ACD7FF561330}"/>
              </a:ext>
            </a:extLst>
          </p:cNvPr>
          <p:cNvSpPr/>
          <p:nvPr/>
        </p:nvSpPr>
        <p:spPr>
          <a:xfrm>
            <a:off x="6181542" y="3702705"/>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39" name="Ellipse 38">
            <a:extLst>
              <a:ext uri="{FF2B5EF4-FFF2-40B4-BE49-F238E27FC236}">
                <a16:creationId xmlns:a16="http://schemas.microsoft.com/office/drawing/2014/main" id="{FF058DF1-98F7-4467-832E-C1B3771D48AF}"/>
              </a:ext>
            </a:extLst>
          </p:cNvPr>
          <p:cNvSpPr>
            <a:spLocks noChangeAspect="1"/>
          </p:cNvSpPr>
          <p:nvPr/>
        </p:nvSpPr>
        <p:spPr>
          <a:xfrm>
            <a:off x="868437" y="2785291"/>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0" name="Ellipse 39">
            <a:extLst>
              <a:ext uri="{FF2B5EF4-FFF2-40B4-BE49-F238E27FC236}">
                <a16:creationId xmlns:a16="http://schemas.microsoft.com/office/drawing/2014/main" id="{FEEC7530-04DE-4E99-8AEC-3D69B820E740}"/>
              </a:ext>
            </a:extLst>
          </p:cNvPr>
          <p:cNvSpPr>
            <a:spLocks noChangeAspect="1"/>
          </p:cNvSpPr>
          <p:nvPr/>
        </p:nvSpPr>
        <p:spPr>
          <a:xfrm>
            <a:off x="2139657" y="2785291"/>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1" name="Ellipse 40">
            <a:extLst>
              <a:ext uri="{FF2B5EF4-FFF2-40B4-BE49-F238E27FC236}">
                <a16:creationId xmlns:a16="http://schemas.microsoft.com/office/drawing/2014/main" id="{75A8C973-982E-437B-85D9-0FE9C84231FD}"/>
              </a:ext>
            </a:extLst>
          </p:cNvPr>
          <p:cNvSpPr>
            <a:spLocks noChangeAspect="1"/>
          </p:cNvSpPr>
          <p:nvPr/>
        </p:nvSpPr>
        <p:spPr>
          <a:xfrm>
            <a:off x="2476046" y="2839871"/>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42" name="Ellipse 41">
            <a:extLst>
              <a:ext uri="{FF2B5EF4-FFF2-40B4-BE49-F238E27FC236}">
                <a16:creationId xmlns:a16="http://schemas.microsoft.com/office/drawing/2014/main" id="{6BF3948E-5737-4673-9DC1-3B0094A38FBB}"/>
              </a:ext>
            </a:extLst>
          </p:cNvPr>
          <p:cNvSpPr>
            <a:spLocks noChangeAspect="1"/>
          </p:cNvSpPr>
          <p:nvPr/>
        </p:nvSpPr>
        <p:spPr>
          <a:xfrm>
            <a:off x="2476046" y="3702707"/>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43" name="Ellipse 42">
            <a:extLst>
              <a:ext uri="{FF2B5EF4-FFF2-40B4-BE49-F238E27FC236}">
                <a16:creationId xmlns:a16="http://schemas.microsoft.com/office/drawing/2014/main" id="{306CEDB0-6B67-4BD8-887D-86E02D2968CD}"/>
              </a:ext>
            </a:extLst>
          </p:cNvPr>
          <p:cNvSpPr/>
          <p:nvPr/>
        </p:nvSpPr>
        <p:spPr>
          <a:xfrm>
            <a:off x="4573932" y="2785287"/>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4" name="Ellipse 43">
            <a:extLst>
              <a:ext uri="{FF2B5EF4-FFF2-40B4-BE49-F238E27FC236}">
                <a16:creationId xmlns:a16="http://schemas.microsoft.com/office/drawing/2014/main" id="{F9BE3AF3-1C6A-4179-A4D4-64AEA18EA19D}"/>
              </a:ext>
            </a:extLst>
          </p:cNvPr>
          <p:cNvSpPr/>
          <p:nvPr/>
        </p:nvSpPr>
        <p:spPr>
          <a:xfrm>
            <a:off x="8252335" y="2785287"/>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Textfeld 12">
            <a:extLst>
              <a:ext uri="{FF2B5EF4-FFF2-40B4-BE49-F238E27FC236}">
                <a16:creationId xmlns:a16="http://schemas.microsoft.com/office/drawing/2014/main" id="{8F6275BC-D88B-4DFD-8ADC-2D7A868505DF}"/>
              </a:ext>
            </a:extLst>
          </p:cNvPr>
          <p:cNvSpPr txBox="1"/>
          <p:nvPr/>
        </p:nvSpPr>
        <p:spPr>
          <a:xfrm>
            <a:off x="2026520" y="4895923"/>
            <a:ext cx="748923" cy="1200329"/>
          </a:xfrm>
          <a:prstGeom prst="rect">
            <a:avLst/>
          </a:prstGeom>
          <a:noFill/>
        </p:spPr>
        <p:txBody>
          <a:bodyPr wrap="none" rtlCol="0">
            <a:spAutoFit/>
          </a:bodyPr>
          <a:lstStyle/>
          <a:p>
            <a:r>
              <a:rPr lang="de-DE" sz="7200" b="1" dirty="0"/>
              <a:t>?</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3890</Words>
  <Application>Microsoft Office PowerPoint</Application>
  <PresentationFormat>Breitbild</PresentationFormat>
  <Paragraphs>604</Paragraphs>
  <Slides>38</Slides>
  <Notes>36</Notes>
  <HiddenSlides>3</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Arial</vt:lpstr>
      <vt:lpstr>Arial Black</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Freiheit und Hackerethik</vt:lpstr>
      <vt:lpstr>Geschichtliche Einordnung</vt:lpstr>
      <vt:lpstr>Jargon File</vt:lpstr>
      <vt:lpstr>Steven Levy</vt:lpstr>
      <vt:lpstr>Der KGB Hack (1985-1989)</vt:lpstr>
      <vt:lpstr>Der KGB Hack (1985-1989)</vt:lpstr>
      <vt:lpstr>Chaos Computer Club (CCC)</vt:lpstr>
      <vt:lpstr>Grundsätze des CCC</vt:lpstr>
      <vt:lpstr>Gegenüberstellung</vt:lpstr>
      <vt:lpstr>PowerPoint-Präsentation</vt:lpstr>
      <vt:lpstr>White-Hats (Ethical Hacking) vs. Black-Hats</vt:lpstr>
      <vt:lpstr>Hacking Taktiken</vt:lpstr>
      <vt:lpstr>Ethik und Hacking</vt:lpstr>
      <vt:lpstr>PowerPoint-Präsentation</vt:lpstr>
      <vt:lpstr>Gruppen und Aktionen</vt:lpstr>
      <vt:lpstr>Gruppen und Aktionen</vt:lpstr>
      <vt:lpstr>Julian Assange(aka Mendax, Proff) – WikiLeaks </vt:lpstr>
      <vt:lpstr>Aaron Schwartz</vt:lpstr>
      <vt:lpstr>Edward Snowden (citizenfour)</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Frantz Niklas Prochaska</cp:lastModifiedBy>
  <cp:revision>39</cp:revision>
  <dcterms:created xsi:type="dcterms:W3CDTF">2022-01-13T19:30:38Z</dcterms:created>
  <dcterms:modified xsi:type="dcterms:W3CDTF">2022-01-18T19:22:12Z</dcterms:modified>
</cp:coreProperties>
</file>